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7/27/2022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639E544F-277D-7B4A-B5B4-D2234C693FBC}"/>
              </a:ext>
            </a:extLst>
          </p:cNvPr>
          <p:cNvPicPr>
            <a:picLocks noChangeAspect="1"/>
          </p:cNvPicPr>
          <p:nvPr/>
        </p:nvPicPr>
        <p:blipFill>
          <a:blip r:embed="rId2"/>
          <a:stretch>
            <a:fillRect/>
          </a:stretch>
        </p:blipFill>
        <p:spPr>
          <a:xfrm>
            <a:off x="224814" y="1192958"/>
            <a:ext cx="8329938" cy="5042663"/>
          </a:xfrm>
          <a:prstGeom prst="rect">
            <a:avLst/>
          </a:prstGeom>
        </p:spPr>
      </p:pic>
      <p:pic>
        <p:nvPicPr>
          <p:cNvPr id="5" name="Picture 5">
            <a:extLst>
              <a:ext uri="{FF2B5EF4-FFF2-40B4-BE49-F238E27FC236}">
                <a16:creationId xmlns:a16="http://schemas.microsoft.com/office/drawing/2014/main" id="{D4F5E9BA-145D-1440-BF6D-6111D88FE6E1}"/>
              </a:ext>
            </a:extLst>
          </p:cNvPr>
          <p:cNvPicPr>
            <a:picLocks noChangeAspect="1"/>
          </p:cNvPicPr>
          <p:nvPr/>
        </p:nvPicPr>
        <p:blipFill>
          <a:blip r:embed="rId3"/>
          <a:stretch>
            <a:fillRect/>
          </a:stretch>
        </p:blipFill>
        <p:spPr>
          <a:xfrm>
            <a:off x="7632805" y="1192958"/>
            <a:ext cx="4049434" cy="5418667"/>
          </a:xfrm>
          <a:prstGeom prst="rect">
            <a:avLst/>
          </a:prstGeom>
        </p:spPr>
      </p:pic>
    </p:spTree>
    <p:extLst>
      <p:ext uri="{BB962C8B-B14F-4D97-AF65-F5344CB8AC3E}">
        <p14:creationId xmlns:p14="http://schemas.microsoft.com/office/powerpoint/2010/main" val="3116446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68453F-967C-4C49-A15F-5102D263D27B}"/>
              </a:ext>
            </a:extLst>
          </p:cNvPr>
          <p:cNvSpPr>
            <a:spLocks noGrp="1"/>
          </p:cNvSpPr>
          <p:nvPr>
            <p:ph idx="1"/>
          </p:nvPr>
        </p:nvSpPr>
        <p:spPr>
          <a:xfrm>
            <a:off x="881101" y="675791"/>
            <a:ext cx="9905999" cy="3541714"/>
          </a:xfrm>
        </p:spPr>
        <p:txBody>
          <a:bodyPr>
            <a:noAutofit/>
          </a:bodyPr>
          <a:lstStyle/>
          <a:p>
            <a:r>
              <a:rPr lang="en-US" sz="4000"/>
              <a:t>संत काव्य’ का सामान्य अर्थ है संतों के द्वारा रचा गया, काव्य । लेकिन जब हिन्दी में ‘संत काव्य’ कहा जाता है तो उसका अर्थ होता है निर्गुणोपासक ज्ञानमार्गी कवियों के द्वारा रचा गया काव्य। भारत में संतमत का प्रारम्भ 1267 ई. में “संत नामदेव” के द्वारा किया हुआ माना जाता है।</a:t>
            </a:r>
          </a:p>
        </p:txBody>
      </p:sp>
    </p:spTree>
    <p:extLst>
      <p:ext uri="{BB962C8B-B14F-4D97-AF65-F5344CB8AC3E}">
        <p14:creationId xmlns:p14="http://schemas.microsoft.com/office/powerpoint/2010/main" val="3832178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BD0BDB4-C60A-804D-8510-C8DB5E66F49B}"/>
              </a:ext>
            </a:extLst>
          </p:cNvPr>
          <p:cNvPicPr>
            <a:picLocks noGrp="1" noChangeAspect="1"/>
          </p:cNvPicPr>
          <p:nvPr>
            <p:ph idx="1"/>
          </p:nvPr>
        </p:nvPicPr>
        <p:blipFill>
          <a:blip r:embed="rId2"/>
          <a:stretch>
            <a:fillRect/>
          </a:stretch>
        </p:blipFill>
        <p:spPr>
          <a:xfrm>
            <a:off x="662609" y="508789"/>
            <a:ext cx="10992205" cy="5241708"/>
          </a:xfrm>
        </p:spPr>
      </p:pic>
    </p:spTree>
    <p:extLst>
      <p:ext uri="{BB962C8B-B14F-4D97-AF65-F5344CB8AC3E}">
        <p14:creationId xmlns:p14="http://schemas.microsoft.com/office/powerpoint/2010/main" val="379819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5BEE90E-DF0C-DA43-AF18-CA6F4692E39C}"/>
              </a:ext>
            </a:extLst>
          </p:cNvPr>
          <p:cNvPicPr>
            <a:picLocks noGrp="1" noChangeAspect="1"/>
          </p:cNvPicPr>
          <p:nvPr>
            <p:ph idx="1"/>
          </p:nvPr>
        </p:nvPicPr>
        <p:blipFill>
          <a:blip r:embed="rId2"/>
          <a:stretch>
            <a:fillRect/>
          </a:stretch>
        </p:blipFill>
        <p:spPr>
          <a:xfrm>
            <a:off x="709940" y="423596"/>
            <a:ext cx="11027700" cy="6010807"/>
          </a:xfrm>
        </p:spPr>
      </p:pic>
    </p:spTree>
    <p:extLst>
      <p:ext uri="{BB962C8B-B14F-4D97-AF65-F5344CB8AC3E}">
        <p14:creationId xmlns:p14="http://schemas.microsoft.com/office/powerpoint/2010/main" val="350550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38AE-8C64-5846-9C6C-41C257855D47}"/>
              </a:ext>
            </a:extLst>
          </p:cNvPr>
          <p:cNvSpPr>
            <a:spLocks noGrp="1"/>
          </p:cNvSpPr>
          <p:nvPr>
            <p:ph type="title"/>
          </p:nvPr>
        </p:nvSpPr>
        <p:spPr>
          <a:xfrm>
            <a:off x="2999084" y="327514"/>
            <a:ext cx="9905998" cy="1478570"/>
          </a:xfrm>
        </p:spPr>
        <p:txBody>
          <a:bodyPr/>
          <a:lstStyle/>
          <a:p>
            <a:r>
              <a:rPr lang="en-US"/>
              <a:t>संतमार्गी काव्य धारा की विशेषताएं</a:t>
            </a:r>
          </a:p>
        </p:txBody>
      </p:sp>
      <p:sp>
        <p:nvSpPr>
          <p:cNvPr id="3" name="Content Placeholder 2">
            <a:extLst>
              <a:ext uri="{FF2B5EF4-FFF2-40B4-BE49-F238E27FC236}">
                <a16:creationId xmlns:a16="http://schemas.microsoft.com/office/drawing/2014/main" id="{E8634070-11E2-6446-972A-CE6F8789EA6E}"/>
              </a:ext>
            </a:extLst>
          </p:cNvPr>
          <p:cNvSpPr>
            <a:spLocks noGrp="1"/>
          </p:cNvSpPr>
          <p:nvPr>
            <p:ph idx="1"/>
          </p:nvPr>
        </p:nvSpPr>
        <p:spPr>
          <a:xfrm>
            <a:off x="3354052" y="1959830"/>
            <a:ext cx="9905999" cy="3541714"/>
          </a:xfrm>
        </p:spPr>
        <p:txBody>
          <a:bodyPr>
            <a:noAutofit/>
          </a:bodyPr>
          <a:lstStyle/>
          <a:p>
            <a:pPr marL="457200" indent="-457200">
              <a:buFont typeface="+mj-lt"/>
              <a:buAutoNum type="arabicPeriod"/>
            </a:pPr>
            <a:r>
              <a:rPr lang="en-US" sz="3200"/>
              <a:t>ज्ञान का महत्त्व ।</a:t>
            </a:r>
          </a:p>
          <a:p>
            <a:pPr marL="457200" indent="-457200">
              <a:buFont typeface="+mj-lt"/>
              <a:buAutoNum type="arabicPeriod"/>
            </a:pPr>
            <a:r>
              <a:rPr lang="en-US" sz="3200"/>
              <a:t>निर्गुण ईश्वर में विश्वास ।</a:t>
            </a:r>
          </a:p>
          <a:p>
            <a:pPr marL="457200" indent="-457200">
              <a:buFont typeface="+mj-lt"/>
              <a:buAutoNum type="arabicPeriod"/>
            </a:pPr>
            <a:r>
              <a:rPr lang="en-US" sz="3200"/>
              <a:t>गुरु की महिमा का वर्णन ।</a:t>
            </a:r>
          </a:p>
          <a:p>
            <a:pPr marL="457200" indent="-457200">
              <a:buFont typeface="+mj-lt"/>
              <a:buAutoNum type="arabicPeriod"/>
            </a:pPr>
            <a:r>
              <a:rPr lang="en-US" sz="3200"/>
              <a:t>जाति – पाँति का विरोध ।</a:t>
            </a:r>
          </a:p>
          <a:p>
            <a:pPr marL="457200" indent="-457200">
              <a:buFont typeface="+mj-lt"/>
              <a:buAutoNum type="arabicPeriod"/>
            </a:pPr>
            <a:r>
              <a:rPr lang="en-US" sz="3200"/>
              <a:t>अवतारवाद का विरोध ।</a:t>
            </a:r>
          </a:p>
          <a:p>
            <a:pPr marL="457200" indent="-457200">
              <a:buFont typeface="+mj-lt"/>
              <a:buAutoNum type="arabicPeriod"/>
            </a:pPr>
            <a:r>
              <a:rPr lang="en-US" sz="3200"/>
              <a:t>मूर्ति पूजा का विरोध ।</a:t>
            </a:r>
          </a:p>
        </p:txBody>
      </p:sp>
    </p:spTree>
    <p:extLst>
      <p:ext uri="{BB962C8B-B14F-4D97-AF65-F5344CB8AC3E}">
        <p14:creationId xmlns:p14="http://schemas.microsoft.com/office/powerpoint/2010/main" val="1993883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C59789-D126-C348-950E-955A098993AE}"/>
              </a:ext>
            </a:extLst>
          </p:cNvPr>
          <p:cNvSpPr>
            <a:spLocks noGrp="1"/>
          </p:cNvSpPr>
          <p:nvPr>
            <p:ph idx="1"/>
          </p:nvPr>
        </p:nvSpPr>
        <p:spPr>
          <a:xfrm>
            <a:off x="3283058" y="1291070"/>
            <a:ext cx="9905999" cy="3541714"/>
          </a:xfrm>
        </p:spPr>
        <p:txBody>
          <a:bodyPr>
            <a:noAutofit/>
          </a:bodyPr>
          <a:lstStyle/>
          <a:p>
            <a:pPr marL="0" indent="0">
              <a:buNone/>
            </a:pPr>
            <a:r>
              <a:rPr lang="en-US" sz="3600"/>
              <a:t>7.नारी के प्रति दृष्टिकोण  ।</a:t>
            </a:r>
          </a:p>
          <a:p>
            <a:pPr marL="0" indent="0">
              <a:buNone/>
            </a:pPr>
            <a:r>
              <a:rPr lang="en-US" sz="3600"/>
              <a:t>8. रहस्यवाद ।</a:t>
            </a:r>
          </a:p>
          <a:p>
            <a:pPr marL="0" indent="0">
              <a:buNone/>
            </a:pPr>
            <a:r>
              <a:rPr lang="en-US" sz="3600"/>
              <a:t>9.अंधविश्वास एवं रुढ़ियों का खण्डन ।</a:t>
            </a:r>
          </a:p>
          <a:p>
            <a:pPr marL="0" indent="0">
              <a:buNone/>
            </a:pPr>
            <a:r>
              <a:rPr lang="en-US" sz="3600"/>
              <a:t>10.मुक्तक काव्य का प्रयोग ।</a:t>
            </a:r>
          </a:p>
          <a:p>
            <a:pPr marL="0" indent="0">
              <a:buNone/>
            </a:pPr>
            <a:r>
              <a:rPr lang="en-US" sz="3600"/>
              <a:t>11. अद्वैतवादी दृष्टिकोण ।</a:t>
            </a:r>
          </a:p>
          <a:p>
            <a:pPr marL="0" indent="0">
              <a:buNone/>
            </a:pPr>
            <a:r>
              <a:rPr lang="en-US" sz="3600"/>
              <a:t>12. हठयोग की साधना ।</a:t>
            </a:r>
          </a:p>
        </p:txBody>
      </p:sp>
    </p:spTree>
    <p:extLst>
      <p:ext uri="{BB962C8B-B14F-4D97-AF65-F5344CB8AC3E}">
        <p14:creationId xmlns:p14="http://schemas.microsoft.com/office/powerpoint/2010/main" val="161136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9BEC0-00E1-D045-8B56-408C47BC53CA}"/>
              </a:ext>
            </a:extLst>
          </p:cNvPr>
          <p:cNvSpPr>
            <a:spLocks noGrp="1"/>
          </p:cNvSpPr>
          <p:nvPr>
            <p:ph type="title"/>
          </p:nvPr>
        </p:nvSpPr>
        <p:spPr>
          <a:xfrm>
            <a:off x="4276972" y="327514"/>
            <a:ext cx="9905998" cy="1478570"/>
          </a:xfrm>
        </p:spPr>
        <p:txBody>
          <a:bodyPr>
            <a:normAutofit/>
          </a:bodyPr>
          <a:lstStyle/>
          <a:p>
            <a:r>
              <a:rPr lang="en-US" sz="4000">
                <a:solidFill>
                  <a:srgbClr val="FF0000"/>
                </a:solidFill>
              </a:rPr>
              <a:t>संत काव्य की भाषा</a:t>
            </a:r>
          </a:p>
        </p:txBody>
      </p:sp>
      <p:sp>
        <p:nvSpPr>
          <p:cNvPr id="3" name="Content Placeholder 2">
            <a:extLst>
              <a:ext uri="{FF2B5EF4-FFF2-40B4-BE49-F238E27FC236}">
                <a16:creationId xmlns:a16="http://schemas.microsoft.com/office/drawing/2014/main" id="{6BAD6825-96F8-504A-A249-3F0006A3549C}"/>
              </a:ext>
            </a:extLst>
          </p:cNvPr>
          <p:cNvSpPr>
            <a:spLocks noGrp="1"/>
          </p:cNvSpPr>
          <p:nvPr>
            <p:ph idx="1"/>
          </p:nvPr>
        </p:nvSpPr>
        <p:spPr/>
        <p:txBody>
          <a:bodyPr>
            <a:noAutofit/>
          </a:bodyPr>
          <a:lstStyle/>
          <a:p>
            <a:r>
              <a:rPr lang="en-US" sz="3600"/>
              <a:t>रामचन्द्र शुक्ल ने कबीर की भाषा को ‘सधुक्कड़ी भाषा’ की संज्ञा दी है। श्यामसुंदर दास ने कई बोलियों के मिश्रण से बनी होने के कारण कबीर की भाषा को ‘पंचमेल खिचड़ी’ कहा है। बोली के ठेठ शब्दों के प्रयोग के कारण ही हजारी प्रसाद द्विवेदी ने कबीर को ‘वाणी का डिक्टेटर’ कहा है।</a:t>
            </a:r>
          </a:p>
        </p:txBody>
      </p:sp>
    </p:spTree>
    <p:extLst>
      <p:ext uri="{BB962C8B-B14F-4D97-AF65-F5344CB8AC3E}">
        <p14:creationId xmlns:p14="http://schemas.microsoft.com/office/powerpoint/2010/main" val="3435302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9F05F-3438-A74C-AEB0-9A2F6D7B7B4B}"/>
              </a:ext>
            </a:extLst>
          </p:cNvPr>
          <p:cNvSpPr>
            <a:spLocks noGrp="1"/>
          </p:cNvSpPr>
          <p:nvPr>
            <p:ph idx="1"/>
          </p:nvPr>
        </p:nvSpPr>
        <p:spPr>
          <a:xfrm>
            <a:off x="4756179" y="2709595"/>
            <a:ext cx="9905999" cy="2975115"/>
          </a:xfrm>
        </p:spPr>
        <p:txBody>
          <a:bodyPr>
            <a:normAutofit/>
          </a:bodyPr>
          <a:lstStyle/>
          <a:p>
            <a:pPr marL="0" indent="0">
              <a:buNone/>
            </a:pPr>
            <a:r>
              <a:rPr lang="en-US" sz="4800">
                <a:solidFill>
                  <a:srgbClr val="FF0000"/>
                </a:solidFill>
              </a:rPr>
              <a:t>धन्यवाद</a:t>
            </a:r>
          </a:p>
        </p:txBody>
      </p:sp>
    </p:spTree>
    <p:extLst>
      <p:ext uri="{BB962C8B-B14F-4D97-AF65-F5344CB8AC3E}">
        <p14:creationId xmlns:p14="http://schemas.microsoft.com/office/powerpoint/2010/main" val="25728202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0</TotalTime>
  <Words>200</Words>
  <Application>Microsoft Office PowerPoint</Application>
  <PresentationFormat>Widescreen</PresentationFormat>
  <Paragraphs>17</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Tw Cen MT</vt:lpstr>
      <vt:lpstr>Circuit</vt:lpstr>
      <vt:lpstr>PowerPoint Presentation</vt:lpstr>
      <vt:lpstr>PowerPoint Presentation</vt:lpstr>
      <vt:lpstr>PowerPoint Presentation</vt:lpstr>
      <vt:lpstr>PowerPoint Presentation</vt:lpstr>
      <vt:lpstr>संतमार्गी काव्य धारा की विशेषताएं</vt:lpstr>
      <vt:lpstr>PowerPoint Presentation</vt:lpstr>
      <vt:lpstr>संत काव्य की भाषा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 Chand</dc:creator>
  <cp:lastModifiedBy>Jai Chand</cp:lastModifiedBy>
  <cp:revision>3</cp:revision>
  <dcterms:created xsi:type="dcterms:W3CDTF">2022-07-17T08:00:59Z</dcterms:created>
  <dcterms:modified xsi:type="dcterms:W3CDTF">2022-07-27T05:26:07Z</dcterms:modified>
</cp:coreProperties>
</file>